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77" r:id="rId26"/>
    <p:sldId id="27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7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B279C-4F7B-4070-A929-627112F2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01F982-3129-4A53-ABB2-B063B0A8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1EC37-FC41-42EA-B311-C964BBD0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BD75C1-A606-4DA0-B430-D0EC5364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AC372D-BA34-49FF-BB31-69AFD94B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B8381-1D19-498E-A98F-F9C3C50B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798467-8484-422B-8511-C0F29C3CC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4A8A3-E34B-47B6-B96B-0BD67CF8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5E297-FBCD-4281-B237-446AE2C1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447AD-6FA2-4AF4-AFF4-091A16D5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5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42F898-65D8-457A-8EEA-CF37489D2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CC6E8-FD37-488C-9203-E5D34C796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866BA-CD03-49A2-BA8A-47AF6528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C10DA-6D88-49C5-89D8-59F07FBE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2FE77-BE56-4A38-9560-543DE90E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7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86750-8DA4-4F21-9A3B-AB7F691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62D4A-4470-470C-8C49-C565A118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3702A-D0FE-4CFA-980D-7FEBBBF8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F237D-2A03-4684-ACEA-89D75C4C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20DF6-E67F-4462-A66D-720A4404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6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0F0F1-C386-4156-898F-FCB9982B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CF5BA-DD89-4071-A52E-23FD827F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71BDC-D810-44F9-8FE0-4C19299A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81F7EE-6CA8-4A06-95F3-4C2FBB5F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C2E80-265D-4AC0-BC28-3CC8DD93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6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B0B29-B65D-4D54-B816-C7EE4002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7B04D-98A4-4BE7-A557-49EBEF6FB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177B40-F1E3-4047-B24F-82CDE40CE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55CE4-2A3C-48B2-9D77-1CE39F90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94EBAC-8D37-4D9A-B158-D8F049C2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9B438-535C-4972-9665-C3AFB451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8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63B69-3C2F-42FE-B3FC-4D85D1F7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D106CB-4D4A-429A-A196-507E113A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36CC1F-7589-4289-A03F-87A3C4DDE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0FF86C-DD79-4536-8B31-0D6FD4E0F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0A2F0E-1C10-4913-8987-9D0A330D1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66ECC9-7444-4F2F-8B40-09917F13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D31D87-9687-47A9-8C0D-85E7018F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3C1474-AEB6-43F0-9FAC-AC1647B4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6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CB999-A89B-4022-8CF5-122018C1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CEA6AD-3E52-433F-A23C-4E9E2E7E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8DBFF-2300-48F5-8F4F-5E7E19EE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772BED-FDB1-41EE-A68A-18CFF093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7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692B8D-8A10-40B5-AD40-B228A81C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AC0E99-AB5A-4589-8AC7-0CB9DFAA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E9766-F14B-4AB7-A898-8ED12711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8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63CE1-F3E1-47D0-8A40-B91FF1F7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F89A5-A905-4412-907A-67210BA0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4A9ECC-4E6D-43E6-9FC3-C10738505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AF757-E000-4E24-A7F1-CE43F6673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A10A6-D338-497B-8A83-EF54AE1C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00B8B-2F01-47B7-A983-1C20ECDE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36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87A88-08CF-42A4-8FE5-903AAAD9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B95814-ADD5-4AED-83BD-C443DCC24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414FD4-4A44-4971-9B8D-4993AF50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2EF3A5-4176-435F-B59B-22CF6B4A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D97E2-F4E0-47C4-9A08-A4AD975AD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16B4F-516D-4D23-BD6F-3FAB2AF8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54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B75BA3-A756-4B45-8123-89D90418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C33949-B746-4D61-927B-C33E384F3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4699E-C314-4133-9CDE-3B79FCBA8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7E493-917B-4908-AFB9-CAFE355D3631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53760-906D-4902-8345-E2AC789D8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2503D-38E5-46F9-9A3D-324BCE746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2667A-B3C5-470A-BCA9-1E9FC726F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9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08039-6278-4EAA-B200-5E25470A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013"/>
            <a:ext cx="3753548" cy="3107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C7A0E-929F-41D5-B777-9E238646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63" y="463372"/>
            <a:ext cx="5388274" cy="2734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3E1E73-44AD-4F2C-875A-BA33E84569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6692" y="3078116"/>
            <a:ext cx="7243438" cy="37798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A3261D-40C5-4ADB-BED7-3ADD4C4B1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880" y="-1"/>
            <a:ext cx="3026120" cy="15358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25DC8D-5B2C-4D3F-959B-70246F7DE1D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2137" y="1421375"/>
            <a:ext cx="3119863" cy="20076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235F6F5-A55F-4820-AA5F-1CFBA6BE0105}"/>
              </a:ext>
            </a:extLst>
          </p:cNvPr>
          <p:cNvSpPr txBox="1"/>
          <p:nvPr/>
        </p:nvSpPr>
        <p:spPr>
          <a:xfrm>
            <a:off x="234731" y="174181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Qubit</a:t>
            </a:r>
            <a:endParaRPr lang="zh-CN" altLang="en-US" sz="28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2C7AAA-2E00-4523-AAD7-49ACCE625D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5" t="15197" r="50053" b="24891"/>
          <a:stretch/>
        </p:blipFill>
        <p:spPr>
          <a:xfrm rot="5400000">
            <a:off x="993525" y="3997078"/>
            <a:ext cx="432299" cy="184784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42C8007-6F23-40AB-8482-FBC8125D7012}"/>
              </a:ext>
            </a:extLst>
          </p:cNvPr>
          <p:cNvSpPr txBox="1"/>
          <p:nvPr/>
        </p:nvSpPr>
        <p:spPr>
          <a:xfrm>
            <a:off x="603682" y="5388746"/>
            <a:ext cx="132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欧拉公式</a:t>
            </a:r>
          </a:p>
        </p:txBody>
      </p:sp>
    </p:spTree>
    <p:extLst>
      <p:ext uri="{BB962C8B-B14F-4D97-AF65-F5344CB8AC3E}">
        <p14:creationId xmlns:p14="http://schemas.microsoft.com/office/powerpoint/2010/main" val="309581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FA7B2-31CD-4F5C-9B64-30FC60A9F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172"/>
            <a:ext cx="6096000" cy="30799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86F73-9D8F-45F4-9774-8F4A3ED1CDB0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Conversions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06A0C-EC4D-4438-8640-9554761059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692088"/>
            <a:ext cx="6418555" cy="3069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465D05-61E6-46E1-8D37-DABD72D68F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554" y="655731"/>
            <a:ext cx="5397623" cy="24555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9FC40C-4690-436C-B1D9-22B954A271F8}"/>
              </a:ext>
            </a:extLst>
          </p:cNvPr>
          <p:cNvSpPr txBox="1"/>
          <p:nvPr/>
        </p:nvSpPr>
        <p:spPr>
          <a:xfrm>
            <a:off x="6537399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Decompose</a:t>
            </a:r>
            <a:endParaRPr lang="zh-CN" altLang="en-US" sz="28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BD593F-A995-4A77-BE44-B5E4B4874A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554" y="3178273"/>
            <a:ext cx="5397623" cy="2779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DDA1EE-80B9-4427-AA99-274A6060C8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7399" y="5799262"/>
            <a:ext cx="5086905" cy="10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8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17AAAA-6B37-4AC7-9BBB-0162846CD5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55796"/>
            <a:ext cx="7799787" cy="37694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329C91-347C-4ADC-9DDD-430181E7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133" y="1254527"/>
            <a:ext cx="4597506" cy="33707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21CD34-4D7B-4B75-A521-CA9BDA78AB87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Physical implementation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384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AF607E-84EB-4E2E-A471-EA8379C9C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/>
          <a:stretch/>
        </p:blipFill>
        <p:spPr>
          <a:xfrm>
            <a:off x="0" y="496761"/>
            <a:ext cx="6742308" cy="3201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87EB2D-4B51-4197-810A-6116C105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8460"/>
            <a:ext cx="6218761" cy="3074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962108-5CEF-4D79-B049-48D6D8AF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9666" y="3773191"/>
            <a:ext cx="6652333" cy="3011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48F5A0-1B6A-4A53-9820-959101D27380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Deutsch Algorithm</a:t>
            </a:r>
            <a:endParaRPr lang="zh-CN" altLang="en-US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63DF11-C2E3-4DAE-AF5A-0DD0E0B8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719" y="589367"/>
            <a:ext cx="5573605" cy="28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3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4F2056-B5DD-44E2-A7A9-E07AF65FB99B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90334-DA82-4F91-812E-CCA7728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172"/>
            <a:ext cx="8310649" cy="10301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0E86BF-EFAD-498B-B289-44FE5187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23" y="1127271"/>
            <a:ext cx="7501631" cy="2595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56D317-A38D-4A77-9105-35B7D247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00" y="3004930"/>
            <a:ext cx="7501630" cy="36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4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28961D-B497-4713-A34C-63B8ACCA0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826"/>
            <a:ext cx="6471821" cy="28837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456F45-38A5-4F02-842B-5DD56DFF5DFF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C5D5B-DC70-4D54-AC52-1A28D17E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5" y="3372120"/>
            <a:ext cx="7817792" cy="339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0C4808-3201-4B28-AABE-5FC6B66A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90"/>
          <a:stretch/>
        </p:blipFill>
        <p:spPr>
          <a:xfrm>
            <a:off x="7666392" y="4063724"/>
            <a:ext cx="3931283" cy="22218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1B0665-3463-4311-AC32-B32378CB1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13" y="88950"/>
            <a:ext cx="4882242" cy="34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7D3EE4-48B5-4CD1-B0E3-78FAB777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3724"/>
            <a:ext cx="6351339" cy="28706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93DA3E-DF98-4B65-B8C8-438BB325D991}"/>
              </a:ext>
            </a:extLst>
          </p:cNvPr>
          <p:cNvSpPr txBox="1"/>
          <p:nvPr/>
        </p:nvSpPr>
        <p:spPr>
          <a:xfrm>
            <a:off x="118845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224D0-CEE1-4D2A-9150-2BC368A8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544410"/>
            <a:ext cx="7622741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A23EE5-CDA6-48F6-92F2-70AAB81A2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740" y="397215"/>
            <a:ext cx="4450416" cy="5045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FE0B3A-D4CA-4E49-814E-C7CD4B04F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740" y="5838345"/>
            <a:ext cx="4582837" cy="71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520A1A-0DE9-47DA-99B8-188861C2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" y="2593921"/>
            <a:ext cx="7307246" cy="4264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B78010-2749-410E-944C-0A1D5E5E9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17"/>
          <a:stretch/>
        </p:blipFill>
        <p:spPr>
          <a:xfrm>
            <a:off x="7809483" y="210975"/>
            <a:ext cx="4040171" cy="4514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DE5D62-D339-4EE9-BBD4-FFA3EDFE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05" y="2699417"/>
            <a:ext cx="4122289" cy="34335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239533-B0B2-478A-A20C-494EA562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8691" b="26185"/>
          <a:stretch/>
        </p:blipFill>
        <p:spPr>
          <a:xfrm>
            <a:off x="-29685" y="-67107"/>
            <a:ext cx="3916748" cy="2838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826086-CE6D-4327-8DE7-D45B1B473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3992" r="48691"/>
          <a:stretch/>
        </p:blipFill>
        <p:spPr>
          <a:xfrm>
            <a:off x="3397280" y="1076324"/>
            <a:ext cx="4122290" cy="10527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EFEC66-A6BD-400C-8BC6-21DC54EE448A}"/>
              </a:ext>
            </a:extLst>
          </p:cNvPr>
          <p:cNvSpPr txBox="1"/>
          <p:nvPr/>
        </p:nvSpPr>
        <p:spPr>
          <a:xfrm>
            <a:off x="3965282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 geometric interpretation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010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0AD10B-04D7-406F-9AB3-7D272204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8151"/>
            <a:ext cx="7182037" cy="3375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51FD34-91BE-4A7C-9F49-3BC4990D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333"/>
            <a:ext cx="7263446" cy="2919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C1646-19D3-4202-8ACD-F14B8CC95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11" r="38639"/>
          <a:stretch/>
        </p:blipFill>
        <p:spPr>
          <a:xfrm>
            <a:off x="7615871" y="1737836"/>
            <a:ext cx="4499929" cy="2472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1E1789-6574-48EB-A3CC-7267FC400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272" t="26618"/>
          <a:stretch/>
        </p:blipFill>
        <p:spPr>
          <a:xfrm>
            <a:off x="7955756" y="4038600"/>
            <a:ext cx="3629025" cy="2896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FE3D3E-4945-4BF4-8552-AD853777F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538" y="883107"/>
            <a:ext cx="4843462" cy="8547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4611BB-D2A2-4795-B3AA-CBB43E7816EC}"/>
              </a:ext>
            </a:extLst>
          </p:cNvPr>
          <p:cNvSpPr txBox="1"/>
          <p:nvPr/>
        </p:nvSpPr>
        <p:spPr>
          <a:xfrm>
            <a:off x="3965282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 geometric interpretation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118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27A56F-7439-49F5-9819-DE592444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04"/>
            <a:ext cx="9686925" cy="50483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4E4005-1EDE-4C4B-B59F-A2FA2B23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5876" y="613988"/>
            <a:ext cx="4546124" cy="37294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F49614-9FBB-4CD9-B7DC-BC3DF835246F}"/>
              </a:ext>
            </a:extLst>
          </p:cNvPr>
          <p:cNvSpPr txBox="1"/>
          <p:nvPr/>
        </p:nvSpPr>
        <p:spPr>
          <a:xfrm>
            <a:off x="394607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Grover search geometric interpretation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04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6AF05-8191-42A6-81D9-BE66F634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62775" cy="2945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09FFDB-95CE-421E-9691-C9D750D3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81" y="2750812"/>
            <a:ext cx="5076237" cy="4107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CE4CB-8C00-440B-B63D-8D485E7B3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45" y="0"/>
            <a:ext cx="4204021" cy="483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B12EB5-AE4C-472B-9287-8C9E41DA7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7" y="2945025"/>
            <a:ext cx="2830383" cy="19973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DA8CC-189C-4252-8240-89DFA1CA6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6" y="4961392"/>
            <a:ext cx="2547883" cy="18700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A3A50B-EE9D-4504-9A08-72D8D394684E}"/>
              </a:ext>
            </a:extLst>
          </p:cNvPr>
          <p:cNvSpPr txBox="1"/>
          <p:nvPr/>
        </p:nvSpPr>
        <p:spPr>
          <a:xfrm>
            <a:off x="8833704" y="5896405"/>
            <a:ext cx="1794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Exercise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402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F235F6F5-A55F-4820-AA5F-1CFBA6BE0105}"/>
              </a:ext>
            </a:extLst>
          </p:cNvPr>
          <p:cNvSpPr txBox="1"/>
          <p:nvPr/>
        </p:nvSpPr>
        <p:spPr>
          <a:xfrm>
            <a:off x="234731" y="174181"/>
            <a:ext cx="293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Dirac notation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EB9C5-E695-4009-B839-713091713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46"/>
          <a:stretch/>
        </p:blipFill>
        <p:spPr>
          <a:xfrm>
            <a:off x="-252320" y="742995"/>
            <a:ext cx="7714576" cy="32098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5A19CA-7119-4222-9CC2-BB21B616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678" y="1"/>
            <a:ext cx="4969322" cy="3430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15918B-BC11-45A8-B585-0E4BA00F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2678" y="3335645"/>
            <a:ext cx="4362843" cy="35223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7D0099-88F7-4390-89A8-863794167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764" y="1863850"/>
            <a:ext cx="2984869" cy="1935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85FAAC9-4F37-4E2A-9A6A-43238D2EF0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5371"/>
          <a:stretch/>
        </p:blipFill>
        <p:spPr>
          <a:xfrm>
            <a:off x="78871" y="4106018"/>
            <a:ext cx="4800522" cy="23489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CDBEA3-9C5F-44A6-8F59-EFEB91ED7E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3130"/>
          <a:stretch/>
        </p:blipFill>
        <p:spPr>
          <a:xfrm>
            <a:off x="2443743" y="4295277"/>
            <a:ext cx="4800522" cy="29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A185C2-741C-430F-935B-29E94091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771" y="747712"/>
            <a:ext cx="3882504" cy="31600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CFBE14-9C96-4493-A98F-FC8682621DD3}"/>
              </a:ext>
            </a:extLst>
          </p:cNvPr>
          <p:cNvSpPr txBox="1"/>
          <p:nvPr/>
        </p:nvSpPr>
        <p:spPr>
          <a:xfrm>
            <a:off x="394607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Walk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E32D39-5F30-434F-A34F-0E6841A4F1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0832" y="59070"/>
            <a:ext cx="7154968" cy="3305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9835B-FB7D-400D-8622-E35DB0B60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475"/>
          <a:stretch/>
        </p:blipFill>
        <p:spPr>
          <a:xfrm>
            <a:off x="5010150" y="3493278"/>
            <a:ext cx="7047127" cy="2911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A46899-0014-45E5-9C96-ED574318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4287844"/>
            <a:ext cx="5257800" cy="23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26B8C-AAEB-4779-9170-5C3A367E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77736"/>
            <a:ext cx="6117629" cy="26940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A45365-DBA6-435A-B666-530EF97E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916928"/>
            <a:ext cx="6305550" cy="31506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991DF9-63A2-49FA-A9CB-DA13A054936E}"/>
              </a:ext>
            </a:extLst>
          </p:cNvPr>
          <p:cNvSpPr txBox="1"/>
          <p:nvPr/>
        </p:nvSpPr>
        <p:spPr>
          <a:xfrm>
            <a:off x="394607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Walk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BE5E5D-6E99-41A9-B331-CCF2FC47A5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71690"/>
            <a:ext cx="6463701" cy="3086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B0E16F-3380-4037-81F6-AEB2B35B06B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264879"/>
            <a:ext cx="6095999" cy="33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1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5DE1E3-669A-40EF-83EE-E096948DAEE2}"/>
              </a:ext>
            </a:extLst>
          </p:cNvPr>
          <p:cNvSpPr txBox="1"/>
          <p:nvPr/>
        </p:nvSpPr>
        <p:spPr>
          <a:xfrm>
            <a:off x="394607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Boson Sampling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0EFD7E-FF3E-4DF1-B794-83D1447D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82290"/>
            <a:ext cx="6033747" cy="2265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65258D-60DF-4F75-B71C-0265C61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076" y="0"/>
            <a:ext cx="6033746" cy="2940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1FA6EC-AFA7-4494-8C0F-8C573057BC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1025" y="3298289"/>
            <a:ext cx="3990975" cy="3145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EDDD7C-CB15-4144-B7AE-3BEBC3C8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29000"/>
            <a:ext cx="8418768" cy="27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C397C7-952C-49B2-A5F2-ADF0F42C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16"/>
            <a:ext cx="6284595" cy="28566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D8710D-7FE8-46D1-8DA3-42A7ECCE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4" y="1168909"/>
            <a:ext cx="5838825" cy="26482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EF736E-3E07-492B-AAFF-868815D6D1A4}"/>
              </a:ext>
            </a:extLst>
          </p:cNvPr>
          <p:cNvSpPr txBox="1"/>
          <p:nvPr/>
        </p:nvSpPr>
        <p:spPr>
          <a:xfrm>
            <a:off x="394607" y="59070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Boson Sampling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3505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F3A210-8815-40EF-9181-39CD1A5F03A7}"/>
              </a:ext>
            </a:extLst>
          </p:cNvPr>
          <p:cNvSpPr txBox="1"/>
          <p:nvPr/>
        </p:nvSpPr>
        <p:spPr>
          <a:xfrm>
            <a:off x="70757" y="15267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Stochastic walk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2D1FFC-D97E-47A7-8081-B10C657FA5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4959"/>
            <a:ext cx="5835159" cy="30889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1359E7-50EF-4F43-A280-8A907B3B64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3642008"/>
            <a:ext cx="6482496" cy="3078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17210A-05AB-4AAE-A992-8DE6780847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378" y="0"/>
            <a:ext cx="6537622" cy="2924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59904E-FB7E-46C2-B899-0BD365622D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047" y="2845802"/>
            <a:ext cx="6591954" cy="30783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59B9FF-BCE2-4472-AD4D-97EAA781A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81" y="5769977"/>
            <a:ext cx="2786062" cy="12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7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6A1314-AB6B-48F1-BCBB-5C803526EB68}"/>
              </a:ext>
            </a:extLst>
          </p:cNvPr>
          <p:cNvSpPr txBox="1"/>
          <p:nvPr/>
        </p:nvSpPr>
        <p:spPr>
          <a:xfrm>
            <a:off x="70757" y="15267"/>
            <a:ext cx="725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Stochastic walk: Application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95430-BF3D-473E-89CD-2B6541CC12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7" y="541527"/>
            <a:ext cx="5845645" cy="32376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BAFE4F-79DF-4E8B-B7A1-C3D8D45685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79188"/>
            <a:ext cx="5908217" cy="2817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94F5C2-100C-42D3-AA41-FFF5803D64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7158" y="630495"/>
            <a:ext cx="6204841" cy="28484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369B5-AD00-4F88-AD3B-09A193F756A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974" y="3570974"/>
            <a:ext cx="6213026" cy="28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64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A2B251-5405-492F-8F1B-1FE95E52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35" y="15267"/>
            <a:ext cx="4728840" cy="26874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40C174-86EC-4347-A1DA-A156C42CC8A1}"/>
              </a:ext>
            </a:extLst>
          </p:cNvPr>
          <p:cNvSpPr txBox="1"/>
          <p:nvPr/>
        </p:nvSpPr>
        <p:spPr>
          <a:xfrm>
            <a:off x="8315325" y="15267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Fourier Transform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1B3C05-5DF5-4985-AEA7-9E4DD20E58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24282"/>
            <a:ext cx="4632834" cy="2358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394A2B-1AB0-459A-AE16-35188DA58F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4482436"/>
            <a:ext cx="4905375" cy="23602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D0B554-46AF-4FFA-ABAE-56817272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9955" y="276876"/>
            <a:ext cx="7238695" cy="3347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B71EFD-960E-4251-8EBF-696D8158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3" y="3357234"/>
            <a:ext cx="3924297" cy="33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93CB55-2D31-4A35-B736-35434B3564C2}"/>
              </a:ext>
            </a:extLst>
          </p:cNvPr>
          <p:cNvSpPr txBox="1"/>
          <p:nvPr/>
        </p:nvSpPr>
        <p:spPr>
          <a:xfrm>
            <a:off x="6238875" y="15267"/>
            <a:ext cx="581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Development Fourier Transform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714E3-D511-41F5-92A5-BA3EB8E8DC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267"/>
            <a:ext cx="7290707" cy="3558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E8621E-02EE-466B-A6CD-BCC8FA66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4003"/>
            <a:ext cx="6934200" cy="3240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134700-7520-43E6-8050-D079C5C5A3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9112" y="923925"/>
            <a:ext cx="5332888" cy="2928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F2F571-50BB-43EA-A40B-64D09E3383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9112" y="3831939"/>
            <a:ext cx="5105261" cy="29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E8E5C1-7128-43C5-905F-F0E5DAD8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17"/>
            <a:ext cx="6305550" cy="2851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489C0F-2547-4789-B54C-AC34ADDE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7022"/>
            <a:ext cx="6095999" cy="2769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560596-6DE5-4ED5-ADF6-27A04E6E4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815905"/>
            <a:ext cx="5886450" cy="27532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E90E4E-B9B0-4901-ABFB-5E029EA1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3569114"/>
            <a:ext cx="6096001" cy="27315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E8719A-4B5D-42E3-B13D-7C2F45A37EA2}"/>
              </a:ext>
            </a:extLst>
          </p:cNvPr>
          <p:cNvSpPr txBox="1"/>
          <p:nvPr/>
        </p:nvSpPr>
        <p:spPr>
          <a:xfrm>
            <a:off x="3886200" y="15267"/>
            <a:ext cx="581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Development Fourier Transform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2286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A3720-0939-455F-9EB3-FE0395AB0BD3}"/>
              </a:ext>
            </a:extLst>
          </p:cNvPr>
          <p:cNvSpPr txBox="1"/>
          <p:nvPr/>
        </p:nvSpPr>
        <p:spPr>
          <a:xfrm>
            <a:off x="3252107" y="15267"/>
            <a:ext cx="476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Fourier Transform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6F3BEC-43FF-4A06-B567-1CB3C7AD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2993"/>
            <a:ext cx="6251711" cy="29904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956BE2-BF5A-447A-9728-0106B23B4B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577969"/>
            <a:ext cx="6353175" cy="31741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8370C3-10B9-4809-BD7B-C28F3768B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1711" y="612971"/>
            <a:ext cx="5940288" cy="29141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D2F895-7EC4-4465-B8F7-63CA054C4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37" y="3800475"/>
            <a:ext cx="5869362" cy="27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30D297-DE47-4F9C-8A84-3E7F599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48" y="-11384"/>
            <a:ext cx="7239845" cy="2194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EF39EB-5F0D-49E4-BAEA-2E3C7FF2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350"/>
            <a:ext cx="5924817" cy="23623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1BEBA6-C7E4-4E48-BE11-0617FB29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33" y="4406918"/>
            <a:ext cx="5530788" cy="2394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2D184A-60AA-48EB-A751-E0950696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901" y="4810072"/>
            <a:ext cx="2214140" cy="1583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079440-B3E2-4A3C-B4F7-89198A034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39" y="2006929"/>
            <a:ext cx="6110128" cy="25937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F5B4E7-5997-4AFB-879E-97407DF2D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566" y="4542998"/>
            <a:ext cx="4149801" cy="22813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9C5A36-7657-457E-8446-03E8BC53EEBD}"/>
              </a:ext>
            </a:extLst>
          </p:cNvPr>
          <p:cNvSpPr txBox="1"/>
          <p:nvPr/>
        </p:nvSpPr>
        <p:spPr>
          <a:xfrm>
            <a:off x="119321" y="174181"/>
            <a:ext cx="376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Physical Implement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453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A3720-0939-455F-9EB3-FE0395AB0BD3}"/>
              </a:ext>
            </a:extLst>
          </p:cNvPr>
          <p:cNvSpPr txBox="1"/>
          <p:nvPr/>
        </p:nvSpPr>
        <p:spPr>
          <a:xfrm>
            <a:off x="3252107" y="15267"/>
            <a:ext cx="476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Fourier Transform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80E8DE-FD85-4A95-9425-911B6E3F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902"/>
            <a:ext cx="5990223" cy="2845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9BCF94-D3FA-42F7-B7D6-A56CD891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973"/>
            <a:ext cx="6276975" cy="2770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36C045-C17B-46D5-B1BE-C16EA67C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4" y="1017441"/>
            <a:ext cx="5915025" cy="23399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FC1E7A-CD89-4369-91F0-9E6EFC302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24" y="3595902"/>
            <a:ext cx="6276976" cy="28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9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760CD4-3569-4DBC-8717-EEF5C735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16192"/>
            <a:ext cx="7591425" cy="3864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700685-1D70-4A30-B409-274C9036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16" y="3980717"/>
            <a:ext cx="7446168" cy="28616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B1A96B-B3E3-4D64-A91B-C39BF0050B69}"/>
              </a:ext>
            </a:extLst>
          </p:cNvPr>
          <p:cNvSpPr txBox="1"/>
          <p:nvPr/>
        </p:nvSpPr>
        <p:spPr>
          <a:xfrm>
            <a:off x="70758" y="15267"/>
            <a:ext cx="3729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Fourier Transform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220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A68E1C-08D5-4C8C-8691-39D1DD62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47"/>
            <a:ext cx="6296025" cy="3257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16DAED-73DF-4A54-B485-520147219AB7}"/>
              </a:ext>
            </a:extLst>
          </p:cNvPr>
          <p:cNvSpPr txBox="1"/>
          <p:nvPr/>
        </p:nvSpPr>
        <p:spPr>
          <a:xfrm>
            <a:off x="0" y="15267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zh-CN" sz="2800" b="1" dirty="0"/>
              <a:t>Inverse </a:t>
            </a:r>
            <a:r>
              <a:rPr lang="en-US" altLang="zh-CN" sz="2800" b="1" dirty="0"/>
              <a:t>Quantum Fourier Transform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12456D-A6FF-4A2C-A886-DC7344D1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5727"/>
            <a:ext cx="6362700" cy="2897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282A40-4ADB-43B8-BA0E-25E986E9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9177"/>
            <a:ext cx="6096000" cy="31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2CA352-A2B1-40EA-9944-8F8D7B211957}"/>
              </a:ext>
            </a:extLst>
          </p:cNvPr>
          <p:cNvSpPr txBox="1"/>
          <p:nvPr/>
        </p:nvSpPr>
        <p:spPr>
          <a:xfrm>
            <a:off x="0" y="15267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Phase Estimation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108933-0694-4850-916B-76EB3CBC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639"/>
            <a:ext cx="6150638" cy="26994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338C6-FCA5-4619-9218-B082144D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515"/>
            <a:ext cx="6150638" cy="27928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71AFC-0E06-406F-B7EE-4C49250865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0898" y="274412"/>
            <a:ext cx="6601102" cy="30020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8503D2-CEBB-467F-A9C9-3649D33C8B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0725" y="3428999"/>
            <a:ext cx="6431126" cy="29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9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4B994C-6DD1-404E-9AC2-1E9F8CAE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63"/>
            <a:ext cx="6096002" cy="2753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26F0D2-4EDB-4A08-B595-04166C5F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46" y="119063"/>
            <a:ext cx="5738354" cy="31956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EE3A4A-1E1A-42DC-91DF-41FC5C82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3300"/>
            <a:ext cx="6301246" cy="3270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1E426A-B4CA-4606-A868-4BA6D48B27CF}"/>
              </a:ext>
            </a:extLst>
          </p:cNvPr>
          <p:cNvSpPr txBox="1"/>
          <p:nvPr/>
        </p:nvSpPr>
        <p:spPr>
          <a:xfrm>
            <a:off x="0" y="95293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Phase Estimation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645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A0C1C7-72BF-4FC0-9021-ACAF0BA1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10126"/>
            <a:ext cx="6572250" cy="2823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0B53A9-4660-4727-81FF-A7EBFFAB1079}"/>
              </a:ext>
            </a:extLst>
          </p:cNvPr>
          <p:cNvSpPr txBox="1"/>
          <p:nvPr/>
        </p:nvSpPr>
        <p:spPr>
          <a:xfrm>
            <a:off x="0" y="95293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Shor algorithm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30746D-BFF9-4933-A375-69F9DB8A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7908" y="212118"/>
            <a:ext cx="6754092" cy="3421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D969BE-3827-4082-9D7B-3AE42AB89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599"/>
            <a:ext cx="6096000" cy="31670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452317-2E7C-4C41-B701-13CBBD0991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0725" y="3490172"/>
            <a:ext cx="6391275" cy="33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64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82BD5F-981E-4B32-BC72-487EF8A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184"/>
            <a:ext cx="5429250" cy="19036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2446A9-D72A-4DE9-91EF-50069A81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2480842"/>
            <a:ext cx="8943178" cy="4377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302B29-71C8-4C2A-BB8A-1C46033A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491" y="261937"/>
            <a:ext cx="5882484" cy="26522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2E48C0-AF36-4629-B67C-BEB8B455B260}"/>
              </a:ext>
            </a:extLst>
          </p:cNvPr>
          <p:cNvSpPr txBox="1"/>
          <p:nvPr/>
        </p:nvSpPr>
        <p:spPr>
          <a:xfrm>
            <a:off x="0" y="95293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Shor algorithm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1765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F0C15-A855-4120-A1EF-AF7B18BB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952"/>
            <a:ext cx="7905750" cy="37960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96ACF7-ED10-4646-A5A5-FDA48592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663823"/>
            <a:ext cx="4305300" cy="3779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0F59CE-51B1-4C5E-994F-0D573E1C9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443412"/>
            <a:ext cx="6934200" cy="232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157F22-2596-4747-B0AB-E8D5B75F98BE}"/>
              </a:ext>
            </a:extLst>
          </p:cNvPr>
          <p:cNvSpPr txBox="1"/>
          <p:nvPr/>
        </p:nvSpPr>
        <p:spPr>
          <a:xfrm>
            <a:off x="0" y="95293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Shor algorithm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3078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2BA3F8-6B83-4847-8A7D-0BAACEC1F506}"/>
              </a:ext>
            </a:extLst>
          </p:cNvPr>
          <p:cNvSpPr txBox="1"/>
          <p:nvPr/>
        </p:nvSpPr>
        <p:spPr>
          <a:xfrm>
            <a:off x="0" y="95293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Shor algorithm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C4046E-743F-44EE-B37C-069867AFEC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3400"/>
            <a:ext cx="5848350" cy="280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FD72E3-5EA7-4779-9B99-9534B8F6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3552"/>
            <a:ext cx="6030969" cy="280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36A336-ACDA-4873-808B-74A9EB8E04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3100" y="291014"/>
            <a:ext cx="6438900" cy="3314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CB3A7D-3C59-4304-BA72-6591A8700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39"/>
          <a:stretch/>
        </p:blipFill>
        <p:spPr>
          <a:xfrm>
            <a:off x="9144000" y="3967077"/>
            <a:ext cx="2914650" cy="1862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468FB9-793E-460C-88F3-A3F2ED040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032" y="3997902"/>
            <a:ext cx="2729452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B74C41-9FDF-47A9-8DC2-93B71FB0B3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42925"/>
            <a:ext cx="6628740" cy="300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608D1-1498-4B88-B1B5-03898ED2FD04}"/>
              </a:ext>
            </a:extLst>
          </p:cNvPr>
          <p:cNvSpPr txBox="1"/>
          <p:nvPr/>
        </p:nvSpPr>
        <p:spPr>
          <a:xfrm>
            <a:off x="0" y="9568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HHL</a:t>
            </a:r>
            <a:endParaRPr lang="zh-CN" altLang="en-US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62BF46-318F-4F05-BEF6-2E31DB9E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624092"/>
            <a:ext cx="6889105" cy="31386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F17536-B4FB-4F23-A5DA-8A4ABA7213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7253" y="0"/>
            <a:ext cx="7114747" cy="3009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1C1A44-6D78-48C4-8010-2E3841E617B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160193"/>
            <a:ext cx="6096000" cy="28698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86B755-67CA-4C68-9242-E2C2AE5D5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75" y="5986029"/>
            <a:ext cx="3257549" cy="8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1FAF2-5AC0-4EEB-B081-383C7E0FF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1"/>
          <a:stretch/>
        </p:blipFill>
        <p:spPr>
          <a:xfrm>
            <a:off x="0" y="721547"/>
            <a:ext cx="6933460" cy="1895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DCDF-D152-4081-87F3-4CBCB9FE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5625"/>
            <a:ext cx="6560598" cy="1809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31516E-4CE4-414B-925B-0DDC68DE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16" y="0"/>
            <a:ext cx="5535284" cy="2519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C2481-4754-4D92-B24C-B68881A657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0598" y="2214502"/>
            <a:ext cx="5631402" cy="24289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23DDA8-50B5-4C66-AD40-51E8D11EA5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041"/>
          <a:stretch/>
        </p:blipFill>
        <p:spPr>
          <a:xfrm>
            <a:off x="4539449" y="4900127"/>
            <a:ext cx="7077424" cy="1392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2113B5-48FE-4AD1-B833-4AFFA23ABD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959"/>
          <a:stretch/>
        </p:blipFill>
        <p:spPr>
          <a:xfrm>
            <a:off x="99134" y="4593006"/>
            <a:ext cx="7077424" cy="17747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5426C5D-655E-414F-9F80-A1F60276C5EA}"/>
              </a:ext>
            </a:extLst>
          </p:cNvPr>
          <p:cNvSpPr txBox="1"/>
          <p:nvPr/>
        </p:nvSpPr>
        <p:spPr>
          <a:xfrm>
            <a:off x="575127" y="6292230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Superconductor </a:t>
            </a:r>
          </a:p>
          <a:p>
            <a:pPr algn="ctr"/>
            <a:r>
              <a:rPr lang="en-US" altLang="zh-CN" sz="1400" dirty="0"/>
              <a:t>4 qubit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1BA544-5BDA-46D7-94FB-CDD96FC3374B}"/>
              </a:ext>
            </a:extLst>
          </p:cNvPr>
          <p:cNvSpPr txBox="1"/>
          <p:nvPr/>
        </p:nvSpPr>
        <p:spPr>
          <a:xfrm>
            <a:off x="2870447" y="6292230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Spin-based </a:t>
            </a:r>
          </a:p>
          <a:p>
            <a:pPr algn="ctr"/>
            <a:r>
              <a:rPr lang="en-US" altLang="zh-CN" sz="1400" dirty="0"/>
              <a:t>2 qubit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79E5C5-C97C-4CF1-A61C-E6A18093A130}"/>
              </a:ext>
            </a:extLst>
          </p:cNvPr>
          <p:cNvSpPr txBox="1"/>
          <p:nvPr/>
        </p:nvSpPr>
        <p:spPr>
          <a:xfrm>
            <a:off x="4881237" y="6287250"/>
            <a:ext cx="195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Photonic qubit chip</a:t>
            </a:r>
          </a:p>
          <a:p>
            <a:pPr algn="ctr"/>
            <a:r>
              <a:rPr lang="en-US" altLang="zh-CN" sz="1400" dirty="0"/>
              <a:t>3 qubit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D1EA11-52ED-41ED-B9D8-660DC83BFA4C}"/>
              </a:ext>
            </a:extLst>
          </p:cNvPr>
          <p:cNvSpPr txBox="1"/>
          <p:nvPr/>
        </p:nvSpPr>
        <p:spPr>
          <a:xfrm>
            <a:off x="7421952" y="6287250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Ion </a:t>
            </a:r>
            <a:r>
              <a:rPr lang="en-US" altLang="zh-CN" sz="1400" dirty="0" err="1"/>
              <a:t>stap</a:t>
            </a:r>
            <a:endParaRPr lang="en-US" altLang="zh-CN" sz="1400" dirty="0"/>
          </a:p>
          <a:p>
            <a:pPr algn="ctr"/>
            <a:r>
              <a:rPr lang="en-US" altLang="zh-CN" sz="1400" dirty="0"/>
              <a:t>8 qubit</a:t>
            </a:r>
            <a:endParaRPr lang="zh-CN" altLang="en-US" sz="1400" dirty="0"/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id="{889C5A36-7657-457E-8446-03E8BC53EEBD}"/>
              </a:ext>
            </a:extLst>
          </p:cNvPr>
          <p:cNvSpPr txBox="1"/>
          <p:nvPr/>
        </p:nvSpPr>
        <p:spPr>
          <a:xfrm>
            <a:off x="283083" y="129881"/>
            <a:ext cx="376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Physical Implement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27965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A4F7B7-A34B-42EB-9EBD-EB44BF7D6F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95816"/>
            <a:ext cx="5743186" cy="2480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DBF017-6C4A-4EA7-A78E-71131912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163" y="3022214"/>
            <a:ext cx="2528887" cy="813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409AD-FDEE-402C-811A-8731E8DE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390" y="0"/>
            <a:ext cx="6678610" cy="2809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F69E1C-F3A5-4418-92D6-5EC76F42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9406"/>
            <a:ext cx="6678610" cy="31285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EB86E5-E5A8-43ED-AF6A-53F823211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74" y="4972334"/>
            <a:ext cx="6334125" cy="18856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DE1E89-7B86-463C-886E-933943191205}"/>
              </a:ext>
            </a:extLst>
          </p:cNvPr>
          <p:cNvSpPr txBox="1"/>
          <p:nvPr/>
        </p:nvSpPr>
        <p:spPr>
          <a:xfrm>
            <a:off x="0" y="9568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HHL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0045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AF11A0-B7B8-4472-A8F9-AFA8F1E7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32788"/>
            <a:ext cx="5630846" cy="3225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F186A9-64FF-4DC3-9A82-C07E29DF9F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0734" y="1495425"/>
            <a:ext cx="6831265" cy="30570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254A54-9152-4E3C-A6A2-CA5981A87317}"/>
              </a:ext>
            </a:extLst>
          </p:cNvPr>
          <p:cNvSpPr txBox="1"/>
          <p:nvPr/>
        </p:nvSpPr>
        <p:spPr>
          <a:xfrm>
            <a:off x="0" y="9568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HHL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0F2E4C-7FDA-442F-9F3D-7BE08AC444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709563"/>
            <a:ext cx="6772681" cy="31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32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897EB-0D8C-4A60-8761-CE816FBE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932884"/>
            <a:ext cx="8096250" cy="28944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3E22C9-55C2-421E-ABC4-109CD86E72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024" y="184032"/>
            <a:ext cx="9363075" cy="37488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A74A38-CF87-4B6E-9EE5-784233CB2599}"/>
              </a:ext>
            </a:extLst>
          </p:cNvPr>
          <p:cNvSpPr txBox="1"/>
          <p:nvPr/>
        </p:nvSpPr>
        <p:spPr>
          <a:xfrm>
            <a:off x="0" y="9568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HHL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1809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BC72E-468E-4AC5-A5AF-99E2E60F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031"/>
            <a:ext cx="6296739" cy="28989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C70D77-4A4D-4DE9-BBF9-EDB31360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8375" y="3392"/>
            <a:ext cx="6096000" cy="2296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6D5D2F-8E53-45E0-8218-E3BF97212D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250" y="3149220"/>
            <a:ext cx="6296739" cy="3021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DD2A9-F871-4C32-B70A-DD042B8D60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304" y="2786803"/>
            <a:ext cx="6479185" cy="28989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DFCC4E-9827-46BF-9124-E067EAF8F5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750" y="5576973"/>
            <a:ext cx="6191250" cy="12824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14FE23-8629-435F-A9B3-5807FDDD95D4}"/>
              </a:ext>
            </a:extLst>
          </p:cNvPr>
          <p:cNvSpPr txBox="1"/>
          <p:nvPr/>
        </p:nvSpPr>
        <p:spPr>
          <a:xfrm>
            <a:off x="1533525" y="9568"/>
            <a:ext cx="658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HHL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35799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E5811F-148B-40A2-BEB1-5969393F78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3220"/>
            <a:ext cx="6724992" cy="335810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FFA74A38-CF87-4B6E-9EE5-784233CB2599}"/>
              </a:ext>
            </a:extLst>
          </p:cNvPr>
          <p:cNvSpPr txBox="1"/>
          <p:nvPr/>
        </p:nvSpPr>
        <p:spPr>
          <a:xfrm>
            <a:off x="0" y="0"/>
            <a:ext cx="2109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QSVM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8C5E2-2B4E-411A-904A-DA200CD4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29000"/>
            <a:ext cx="6696075" cy="3456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1B7824-20A6-48B7-B71E-534417B6A5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5538" y="417112"/>
            <a:ext cx="5682662" cy="3011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B6C7D2-2BAE-4385-BA59-F4F80FD9D2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3575851"/>
            <a:ext cx="5791200" cy="2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54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8C86CAF5-1558-458F-93FC-675CA750413B}"/>
              </a:ext>
            </a:extLst>
          </p:cNvPr>
          <p:cNvSpPr txBox="1"/>
          <p:nvPr/>
        </p:nvSpPr>
        <p:spPr>
          <a:xfrm>
            <a:off x="0" y="0"/>
            <a:ext cx="2109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QPCA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5E377E-60A4-43F7-9ECB-FF987597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5259478" cy="610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8ABDB5-1445-4CC0-978F-C49A8500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962"/>
            <a:ext cx="5229237" cy="21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6C605-1322-41DD-A208-76E77112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1907"/>
            <a:ext cx="3748097" cy="2047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7CF28-F0C9-43E6-9542-3D9E114FA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0327"/>
            <a:ext cx="4529138" cy="157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347DA3-5EA2-4F55-A462-B540D65D1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1605"/>
            <a:ext cx="4633918" cy="4619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221099-3129-43B2-B6FB-F52B7845E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78882"/>
            <a:ext cx="9121932" cy="41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4986D0-411F-41B4-80B8-EE3532AC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82603"/>
            <a:ext cx="7105650" cy="3317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B64BFC-A1D7-479F-A51B-264C231F6E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900435"/>
            <a:ext cx="5867400" cy="282899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CA9640B0-784F-43E9-A01B-616B8BF95B9F}"/>
              </a:ext>
            </a:extLst>
          </p:cNvPr>
          <p:cNvSpPr txBox="1"/>
          <p:nvPr/>
        </p:nvSpPr>
        <p:spPr>
          <a:xfrm>
            <a:off x="0" y="0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Annealing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A0CE84-44D5-4076-AD60-FB0CC91F65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6525" y="371475"/>
            <a:ext cx="5576713" cy="3204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EE584A-6B50-4D5B-8AB9-E78D90C7B0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1224" y="3535518"/>
            <a:ext cx="6200775" cy="3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3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14974B-E6F2-47CE-AC16-1AB6915D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91"/>
            <a:ext cx="6347140" cy="337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EB37AB-C358-4AD4-8B78-5614ACDD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7391"/>
            <a:ext cx="6096000" cy="3170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7326C5-0050-4E7A-B03B-3C7DC89D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1088"/>
            <a:ext cx="6096000" cy="3164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707098-05BC-4490-9D6D-467D92715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3675839"/>
            <a:ext cx="5924550" cy="3010901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29551882-AC52-418B-8649-0C3FC87664BC}"/>
              </a:ext>
            </a:extLst>
          </p:cNvPr>
          <p:cNvSpPr txBox="1"/>
          <p:nvPr/>
        </p:nvSpPr>
        <p:spPr>
          <a:xfrm>
            <a:off x="0" y="0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Annealing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87849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8A8335-3D9D-4E60-B5B1-445BA3C8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" y="393977"/>
            <a:ext cx="6535709" cy="3676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38DD14-540F-4153-A0B6-728AD500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0627"/>
            <a:ext cx="6257925" cy="2787373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9311F7B6-96BC-401E-A038-38574C652B19}"/>
              </a:ext>
            </a:extLst>
          </p:cNvPr>
          <p:cNvSpPr txBox="1"/>
          <p:nvPr/>
        </p:nvSpPr>
        <p:spPr>
          <a:xfrm>
            <a:off x="0" y="0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Annealing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5003A9-AF28-458B-A74C-FC489C01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7924" y="393977"/>
            <a:ext cx="5934075" cy="27869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538F02-FF34-4C9F-B6A2-C8345C2E9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550824"/>
            <a:ext cx="5819775" cy="25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5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74C533-A865-4A70-9082-1997ADCC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19"/>
            <a:ext cx="6728091" cy="3160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540210-7C92-4EED-B158-457FAC6D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0652"/>
            <a:ext cx="5888647" cy="2605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8E240D-FCD3-437E-A07E-A5765DFF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5" y="180855"/>
            <a:ext cx="5381625" cy="24084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6C8B26-FBA5-4AD7-AB55-6258A6C75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90" y="2589287"/>
            <a:ext cx="5463909" cy="21785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483783-0DBC-48A1-BB63-5C45E09C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5183589"/>
            <a:ext cx="3371850" cy="13415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69DFFE-75AC-4D1C-9669-101961548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610" y="5183588"/>
            <a:ext cx="2824390" cy="1341585"/>
          </a:xfrm>
          <a:prstGeom prst="rect">
            <a:avLst/>
          </a:prstGeom>
        </p:spPr>
      </p:pic>
      <p:sp>
        <p:nvSpPr>
          <p:cNvPr id="14" name="文本框 4">
            <a:extLst>
              <a:ext uri="{FF2B5EF4-FFF2-40B4-BE49-F238E27FC236}">
                <a16:creationId xmlns:a16="http://schemas.microsoft.com/office/drawing/2014/main" id="{D84C0620-E824-402A-93FA-2181FFBFA216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Annealing &amp; D-wave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380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4FB343-73BE-4859-B804-51971DAF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81109"/>
            <a:ext cx="5686984" cy="2547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02E0F9-F5F9-4E66-B089-366CBA5F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" y="3618907"/>
            <a:ext cx="5971434" cy="2647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70D2E5-C377-4283-A954-9D7F6AC73E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0068" y="169682"/>
            <a:ext cx="4529969" cy="2862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FEC50A-277C-4ED2-A4BF-16775E64E1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9061" y="3297090"/>
            <a:ext cx="3623086" cy="3201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3F8406-2CA1-4FB3-A460-0F80DD9773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1014" y="3835991"/>
            <a:ext cx="2280721" cy="26608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FAE32F-BEB9-4C52-97E4-8E5416CECB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4077" y="105621"/>
            <a:ext cx="4152451" cy="27895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9C5A36-7657-457E-8446-03E8BC53EEBD}"/>
              </a:ext>
            </a:extLst>
          </p:cNvPr>
          <p:cNvSpPr txBox="1"/>
          <p:nvPr/>
        </p:nvSpPr>
        <p:spPr>
          <a:xfrm>
            <a:off x="327471" y="172796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gates (single)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4044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28048B-B08D-4D57-9F74-6CD474F4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6287"/>
            <a:ext cx="5611119" cy="2976063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5D175384-254B-488B-8C13-E86FFCA4CEDD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QUBO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2D9C64-B102-4E68-9BEF-3D6DA14A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04" y="2163265"/>
            <a:ext cx="2622852" cy="16753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6B8EE1-4DEA-43D1-B9AD-97E68D5172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7182" y="401126"/>
            <a:ext cx="5424818" cy="2694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D2C5CE-BA51-4D35-9BF3-9D21889624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66966"/>
            <a:ext cx="6580884" cy="27955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8E9DAD-5868-46BE-903C-B072E3F807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8424" y="4092151"/>
            <a:ext cx="5743575" cy="25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03C233-E0D6-4CDC-AE94-C9C9AD28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9731"/>
            <a:ext cx="6267450" cy="29910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E50C21-9E2C-4649-B26D-641A3D63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6560" y="649258"/>
            <a:ext cx="6275439" cy="286156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F732EFBA-5D86-450A-A934-5E73B8606ED6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QUBO &amp; Penalty function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8DE4A-830B-4AAB-96F6-00C7C338E8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1665"/>
            <a:ext cx="6448425" cy="31986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5831EB-47DC-4E09-A936-B6C905BA3D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6560" y="4101215"/>
            <a:ext cx="6275440" cy="27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4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5596E-FA1B-485F-BFAB-8EC186A5BA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5" y="596185"/>
            <a:ext cx="5715000" cy="28709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992F86-6034-4B7E-8B7A-0B7E754A81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67100"/>
            <a:ext cx="5734862" cy="2963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D426C5-75CD-493C-9E0E-21FCB4689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8300" y="704784"/>
            <a:ext cx="6743700" cy="2994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D83051-DAB4-49C6-A01F-19D69E7DC6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8298" y="3771767"/>
            <a:ext cx="6743701" cy="2083991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31B005AE-5C56-4205-94DD-4282CA6745BC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Penalty function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3779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FE5748-EF62-4543-81A1-9A43F8CE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5346"/>
            <a:ext cx="6086224" cy="3177263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59956349-43FC-4DD5-AD60-BDF56BA20E63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QUBO &amp; D-Wave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F3AE-C6A6-4B56-ADCD-AA179370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" y="3782609"/>
            <a:ext cx="6086226" cy="3008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424751-CD9D-416F-B42C-A7941E77B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466039"/>
            <a:ext cx="6096002" cy="2962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C2EFA6-7EB0-4E77-B7F9-743DB9A8A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770" y="3429000"/>
            <a:ext cx="6086229" cy="3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52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E7B489-EB82-400B-B2C7-763CEEB8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29"/>
            <a:ext cx="6096000" cy="313302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FFE6284C-6EED-405F-9BB5-5807300B64C0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NISQ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5FB383-6A77-4D02-8A5A-34590A60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3160"/>
            <a:ext cx="6243961" cy="2931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20A1EE-C59F-440A-9F85-E638A2AE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486" y="0"/>
            <a:ext cx="6382514" cy="2681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821532-FA64-45D4-85E4-6A9CA3322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6226"/>
            <a:ext cx="6095999" cy="26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54BE4C-368A-410A-93BE-CAF19058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2668"/>
            <a:ext cx="6142588" cy="3218973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08F186AC-3907-4D03-90B2-500EC5BB750F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VQE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AC1D7-C2AD-4BED-8B51-75D9E6F9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3728"/>
            <a:ext cx="6365981" cy="2343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8C54A1-F901-4C04-8C85-B6DDDBC082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464" y="430967"/>
            <a:ext cx="6492536" cy="3193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4CAB1A-8940-4DFD-8C28-C73E22CA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82" y="3826275"/>
            <a:ext cx="5826018" cy="26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6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20C53C-C2DF-4693-81E8-9B2C8BC6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56949"/>
            <a:ext cx="6457652" cy="2849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EE9678-93DB-4555-B570-A7A3568F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3691318"/>
            <a:ext cx="6654621" cy="316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14A79E-FF84-4531-8CF1-3AB93D6BF5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3972" y="729831"/>
            <a:ext cx="6118027" cy="29366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8D80A9-7154-411A-9971-ED72030B40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7533" y="3933601"/>
            <a:ext cx="5844466" cy="2949233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D26164CE-C521-462A-B352-253F749A8E72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VQE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615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14C38D73-ED30-46FA-A4AD-9704E24B2B93}"/>
              </a:ext>
            </a:extLst>
          </p:cNvPr>
          <p:cNvSpPr txBox="1"/>
          <p:nvPr/>
        </p:nvSpPr>
        <p:spPr>
          <a:xfrm>
            <a:off x="-1" y="0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VQE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38CD5E-A2B5-4EF9-BFFD-5F195BFC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597"/>
            <a:ext cx="6181724" cy="2513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2CB6AC-A41E-4B74-90B3-8E215A85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393"/>
            <a:ext cx="6019060" cy="2575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B47FE4-6F96-42EB-B55D-3C618E23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87669"/>
            <a:ext cx="6096001" cy="30413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819046-07B5-42C5-9D02-675FC49E2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060" y="3677100"/>
            <a:ext cx="6172940" cy="28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9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03E2D5-73C2-4276-959E-FA6C621CE3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23350"/>
            <a:ext cx="6427433" cy="3307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CBE7B6-1FE4-422E-B322-8A19D1A0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281093"/>
            <a:ext cx="6516210" cy="2481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796ED-C513-4419-8869-6722C933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6300" y="81089"/>
            <a:ext cx="6291744" cy="30443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B91A69-B761-4330-A69D-F44B14027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68"/>
          <a:stretch/>
        </p:blipFill>
        <p:spPr>
          <a:xfrm>
            <a:off x="7945516" y="3078078"/>
            <a:ext cx="4057094" cy="3779921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3957C80F-2E4A-4564-A854-335C811939AD}"/>
              </a:ext>
            </a:extLst>
          </p:cNvPr>
          <p:cNvSpPr txBox="1"/>
          <p:nvPr/>
        </p:nvSpPr>
        <p:spPr>
          <a:xfrm>
            <a:off x="-1" y="113205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VQE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856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03D234C7-9398-467C-9593-4AD60E58898B}"/>
              </a:ext>
            </a:extLst>
          </p:cNvPr>
          <p:cNvSpPr txBox="1"/>
          <p:nvPr/>
        </p:nvSpPr>
        <p:spPr>
          <a:xfrm>
            <a:off x="-1" y="113205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err="1"/>
              <a:t>Trotterisation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47BCE1-64F5-4F27-8722-D4DB360F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169"/>
            <a:ext cx="6383045" cy="3050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057CF8-5648-4D82-9F36-4C5C47BA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8393"/>
            <a:ext cx="6383045" cy="27764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48C4D3-358B-408C-AAEE-57F427181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44" y="113204"/>
            <a:ext cx="5947656" cy="2576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DCF9A6-E98D-40B1-8ED2-0E91C7E5C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26" y="3630966"/>
            <a:ext cx="5817873" cy="25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1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ADC24A-446A-4B6F-821F-22E722AC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29" y="71289"/>
            <a:ext cx="8854033" cy="3848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31455-BF2C-4C4A-9683-B390F1E2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68"/>
          <a:stretch/>
        </p:blipFill>
        <p:spPr>
          <a:xfrm>
            <a:off x="3306001" y="3919827"/>
            <a:ext cx="8726201" cy="29381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DE03E2-DB9C-4105-9631-7BC9CCD5DE0A}"/>
              </a:ext>
            </a:extLst>
          </p:cNvPr>
          <p:cNvSpPr txBox="1"/>
          <p:nvPr/>
        </p:nvSpPr>
        <p:spPr>
          <a:xfrm>
            <a:off x="327471" y="172796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Hadamard gate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0579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02426D-8EF9-4A4B-98E6-C22789EEF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51"/>
          <a:stretch/>
        </p:blipFill>
        <p:spPr>
          <a:xfrm>
            <a:off x="0" y="1159872"/>
            <a:ext cx="6096000" cy="388452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DD7699D8-8873-4532-9E7B-BFC181D39825}"/>
              </a:ext>
            </a:extLst>
          </p:cNvPr>
          <p:cNvSpPr txBox="1"/>
          <p:nvPr/>
        </p:nvSpPr>
        <p:spPr>
          <a:xfrm>
            <a:off x="-1" y="113205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QAOA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186D84-5464-46BE-88DB-6D027361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865"/>
            <a:ext cx="6095999" cy="2686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EBD03B-88E0-4AC1-A32E-E75C6AB6B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0" b="80716"/>
          <a:stretch/>
        </p:blipFill>
        <p:spPr>
          <a:xfrm>
            <a:off x="85724" y="636425"/>
            <a:ext cx="6096000" cy="5232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DC3CC7-D96B-48F2-A7DB-3BCA0EA1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450"/>
            <a:ext cx="6095999" cy="2342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EC3E8-B33D-4C8C-A38E-C9359DE30B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5756" y="0"/>
            <a:ext cx="6767193" cy="3468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28B0CF-B90A-49E4-B9F2-D21ECDFA5A8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5996" y="3553422"/>
            <a:ext cx="6386004" cy="26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13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D1AA9C-3D3C-4866-8785-E1BDFECD3D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86347"/>
            <a:ext cx="6096000" cy="2842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AE3209-42F1-464F-BFEA-3FD6F097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606389"/>
            <a:ext cx="6312023" cy="2858193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8D03B6F1-94B1-402A-9BA4-D392C1E97C44}"/>
              </a:ext>
            </a:extLst>
          </p:cNvPr>
          <p:cNvSpPr txBox="1"/>
          <p:nvPr/>
        </p:nvSpPr>
        <p:spPr>
          <a:xfrm>
            <a:off x="-1" y="113205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QAOA</a:t>
            </a:r>
            <a:endParaRPr lang="zh-CN" altLang="en-US" sz="2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6AB962-F3B0-4696-8885-EF996BE8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730569"/>
            <a:ext cx="6096001" cy="26984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29A4D8-4F5C-4C80-B819-4480EDCC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2" y="3606389"/>
            <a:ext cx="5879977" cy="21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1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F6B659-A57C-49E6-AED6-32D63048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45"/>
            <a:ext cx="6096000" cy="2725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1A81B6-2BE2-4046-95DF-74B8A74E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625"/>
            <a:ext cx="5903650" cy="2443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6B067C-5977-4952-998E-E6828F6E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6" y="429530"/>
            <a:ext cx="5968753" cy="24240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790922-3E04-4C5A-9BD2-A87A80932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2853540"/>
            <a:ext cx="6096001" cy="2599532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93C86C5C-73DC-4718-96EA-29A996428D99}"/>
              </a:ext>
            </a:extLst>
          </p:cNvPr>
          <p:cNvSpPr txBox="1"/>
          <p:nvPr/>
        </p:nvSpPr>
        <p:spPr>
          <a:xfrm>
            <a:off x="-1" y="113205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QAOA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4187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1B6D54-79EC-4D65-BAA7-2B29F413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89229"/>
            <a:ext cx="6096000" cy="2850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2F5DF1-6095-4518-9E1E-DFDA4245DB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501" y="3429000"/>
            <a:ext cx="6977894" cy="3428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EDC19-0AF2-4724-9AC4-3811E768A9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1596" y="1216241"/>
            <a:ext cx="6188983" cy="2956264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9465B4E2-0A78-4705-AAB0-44F37FE1DA3A}"/>
              </a:ext>
            </a:extLst>
          </p:cNvPr>
          <p:cNvSpPr txBox="1"/>
          <p:nvPr/>
        </p:nvSpPr>
        <p:spPr>
          <a:xfrm>
            <a:off x="-1" y="69796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Compare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42774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7F0DE2-E537-42A9-8C2E-B9BFED63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" y="561513"/>
            <a:ext cx="5089606" cy="2867487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C9E79BED-4BAB-4081-8953-A8C49A6E2B84}"/>
              </a:ext>
            </a:extLst>
          </p:cNvPr>
          <p:cNvSpPr txBox="1"/>
          <p:nvPr/>
        </p:nvSpPr>
        <p:spPr>
          <a:xfrm>
            <a:off x="-1" y="69796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Max-cut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E7629B-11C3-4D51-A710-3E3CCC81E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32"/>
          <a:stretch/>
        </p:blipFill>
        <p:spPr>
          <a:xfrm>
            <a:off x="5499128" y="671241"/>
            <a:ext cx="1176293" cy="2648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918A0-05A4-4AEB-964B-D88829DB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84" y="859886"/>
            <a:ext cx="2519469" cy="25691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0E86D1-25EB-4080-B6D1-27289522A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44"/>
          <a:stretch/>
        </p:blipFill>
        <p:spPr>
          <a:xfrm>
            <a:off x="6675421" y="859886"/>
            <a:ext cx="2868663" cy="2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6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45592C-0F8F-45CD-A43E-9B4844AA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80742"/>
            <a:ext cx="6358251" cy="32826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9A35A1-CADA-42B0-9868-ABB2556C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3247" y="604761"/>
            <a:ext cx="5968753" cy="3003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FAD976-E97C-4262-A3E4-E6AACBAF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748" y="3608309"/>
            <a:ext cx="6358252" cy="3129953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5CFA75F4-76C1-4EE0-B018-5D46EAFE90E0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QAOA circuits for different Hamiltonians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357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2F4328-3A57-4C67-BEFD-A2949C4422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93016"/>
            <a:ext cx="6096000" cy="3004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6ABB43-6396-445B-8F10-1A680777E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575" y="3805196"/>
            <a:ext cx="5601810" cy="2355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CB826B-3C69-4B51-A66E-58D2C74E2F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7218" y="485012"/>
            <a:ext cx="6474781" cy="3126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28DA90-F792-4DF6-ADBF-B148C902383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7218" y="3636836"/>
            <a:ext cx="6474782" cy="3046956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04B538DD-E954-465F-95B9-DDC363338F22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Optimization using Grover search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425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D5F112-520C-4A57-A1F4-33A8E34D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16513"/>
            <a:ext cx="6096000" cy="2472790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09B2002F-6BEA-4F18-9FE5-372186635B06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machine learning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28E571-9A6F-4180-883C-506D5698B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189303"/>
            <a:ext cx="6096000" cy="3054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DD036F-AD9B-4518-9E6B-D19ED7AEA5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4683" y="-10711"/>
            <a:ext cx="5255580" cy="1903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652072-DE41-44A8-8FAC-934097E20B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3913" y="1952908"/>
            <a:ext cx="3356350" cy="17095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4A5B35-3723-415B-B98A-5607D59371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3208" y="3387778"/>
            <a:ext cx="5711301" cy="24855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BB7DD3-E0A9-4E87-B2BB-2AED79C9ED1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1204" y="5337263"/>
            <a:ext cx="3942863" cy="14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3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9BB24A-BC3C-4B56-992A-3817394A8A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99628"/>
            <a:ext cx="4772484" cy="2665009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FDBB4BE5-7AB9-47FF-AF65-FAE773FAF585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machine learning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A0B446-B225-47FC-8FC2-6BE9A4B3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29000"/>
            <a:ext cx="4772484" cy="2272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8956CE-4BB7-4C72-AD73-535F8A7490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276" y="69796"/>
            <a:ext cx="4772484" cy="26025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1AE2AA-B7B6-4555-8977-894EA3EE5D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809" y="2672308"/>
            <a:ext cx="5267417" cy="23807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AE6CB4-0C80-4232-9E3A-4BC0DC08EA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4582" y="4279414"/>
            <a:ext cx="5267417" cy="25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7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8999729B-33E8-4AE7-B18D-B4C6B1FD3C41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SVM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A7868E-D856-4222-8C3B-41C01AC1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16"/>
            <a:ext cx="4779134" cy="2295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BFCA3F-FA3E-4BD6-804B-51B5B1F2D0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29000"/>
            <a:ext cx="6350395" cy="2936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A8D142-103C-499D-82E4-419B1C25D2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7612" y="331406"/>
            <a:ext cx="7664388" cy="34991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497038-D3D5-4AAB-9ED3-2BC2DD4B0B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9982" y="3830582"/>
            <a:ext cx="6022018" cy="275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7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E153F4-858F-4E27-B36B-711E0B013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9"/>
          <a:stretch/>
        </p:blipFill>
        <p:spPr>
          <a:xfrm>
            <a:off x="0" y="2485747"/>
            <a:ext cx="9898602" cy="38810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B6563C-9D9F-41E9-91F3-53436B37BB6C}"/>
              </a:ext>
            </a:extLst>
          </p:cNvPr>
          <p:cNvSpPr txBox="1"/>
          <p:nvPr/>
        </p:nvSpPr>
        <p:spPr>
          <a:xfrm>
            <a:off x="327471" y="172796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Implementation of gate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D397E-B075-459B-ABB8-14548211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1" y="172796"/>
            <a:ext cx="5632604" cy="21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0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EE45A698-4F95-46DF-A164-04DBE4C817FE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Quantum Feature Map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8AE966-76A8-45B3-B2BE-380A37102F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93016"/>
            <a:ext cx="6152505" cy="26917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7E9820-A666-4C53-AF45-3E8BC024C4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84737"/>
            <a:ext cx="6096000" cy="2775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6D4ACA-C793-46C2-AE5B-ECEB8ABAE7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0283" y="0"/>
            <a:ext cx="5775942" cy="31086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EAE71-9061-47FA-B4C4-D3FA87E78C6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0283" y="3040604"/>
            <a:ext cx="6261717" cy="19754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83DC0B-8C54-49B2-B529-4CE1D051F6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819"/>
          <a:stretch/>
        </p:blipFill>
        <p:spPr>
          <a:xfrm>
            <a:off x="6152505" y="4882577"/>
            <a:ext cx="5420537" cy="19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3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7B05CD-36B6-4AD8-A0FE-F5072EF9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20573"/>
            <a:ext cx="4831368" cy="28036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661EA9-B83E-47A9-93F9-5446C3D2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77308"/>
            <a:ext cx="6276513" cy="2779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52153A-BD74-40D4-9031-1B62A97694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0474" y="181618"/>
            <a:ext cx="7291526" cy="3295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1F15B1-990A-49BB-BC75-D589EDF1D3F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1708" y="3562075"/>
            <a:ext cx="6510291" cy="3295925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DC6E5475-6040-446A-A36F-34C7EFACAC01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Parameter shift rule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5769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EF80FB14-25FB-4F0F-A3B3-14B269B82EE7}"/>
              </a:ext>
            </a:extLst>
          </p:cNvPr>
          <p:cNvSpPr txBox="1"/>
          <p:nvPr/>
        </p:nvSpPr>
        <p:spPr>
          <a:xfrm>
            <a:off x="-1" y="69796"/>
            <a:ext cx="72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Parameter shift rule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0FF564-2298-48DA-B2E6-580ADFDC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16"/>
            <a:ext cx="6810375" cy="3339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1064C0-B409-4744-B161-14C91C2D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4071"/>
            <a:ext cx="6315075" cy="248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5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A67A89-78A4-4E34-B7E1-347B2DFE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63"/>
            <a:ext cx="7492753" cy="3843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08167E-EE4B-4518-BFC1-73CC9BDB8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86" y="3844721"/>
            <a:ext cx="6421515" cy="2844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04525D-A555-4362-BEB9-F3C30EA2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4078" y="168850"/>
            <a:ext cx="4303911" cy="3265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D37C18-019D-4BA3-910E-596ED06DB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409" y="3429000"/>
            <a:ext cx="2554087" cy="8268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22894A-F35D-492F-A183-0CEEFC707C81}"/>
              </a:ext>
            </a:extLst>
          </p:cNvPr>
          <p:cNvSpPr txBox="1"/>
          <p:nvPr/>
        </p:nvSpPr>
        <p:spPr>
          <a:xfrm>
            <a:off x="3945121" y="168850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CNOT gate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046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3F4DFC-EAFC-4EF9-A980-E8447565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7" y="856880"/>
            <a:ext cx="4409254" cy="2969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EEFB10-A794-49C9-B910-1139433CE5C6}"/>
              </a:ext>
            </a:extLst>
          </p:cNvPr>
          <p:cNvSpPr txBox="1"/>
          <p:nvPr/>
        </p:nvSpPr>
        <p:spPr>
          <a:xfrm>
            <a:off x="402931" y="88951"/>
            <a:ext cx="44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Other gates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AF5C65-EAC9-4BB6-BE0E-AE1D708F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442" y="856880"/>
            <a:ext cx="6453891" cy="2969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6940E1-F6B0-4E94-B887-0A8852CF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9861"/>
            <a:ext cx="6625701" cy="27391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6E2DF9-BF36-4CCD-83C4-EB7F8533CD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6928" y="3962967"/>
            <a:ext cx="5025917" cy="28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177</Words>
  <Application>Microsoft Office PowerPoint</Application>
  <PresentationFormat>宽屏</PresentationFormat>
  <Paragraphs>82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Alejandro</dc:creator>
  <cp:lastModifiedBy>Alejandro</cp:lastModifiedBy>
  <cp:revision>57</cp:revision>
  <dcterms:created xsi:type="dcterms:W3CDTF">2022-01-04T08:35:29Z</dcterms:created>
  <dcterms:modified xsi:type="dcterms:W3CDTF">2022-01-04T18:32:15Z</dcterms:modified>
</cp:coreProperties>
</file>